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6" r:id="rId1"/>
  </p:sldMasterIdLst>
  <p:notesMasterIdLst>
    <p:notesMasterId r:id="rId22"/>
  </p:notesMasterIdLst>
  <p:sldIdLst>
    <p:sldId id="257" r:id="rId2"/>
    <p:sldId id="262" r:id="rId3"/>
    <p:sldId id="261" r:id="rId4"/>
    <p:sldId id="258" r:id="rId5"/>
    <p:sldId id="263" r:id="rId6"/>
    <p:sldId id="264" r:id="rId7"/>
    <p:sldId id="265" r:id="rId8"/>
    <p:sldId id="266" r:id="rId9"/>
    <p:sldId id="270" r:id="rId10"/>
    <p:sldId id="271" r:id="rId11"/>
    <p:sldId id="278" r:id="rId12"/>
    <p:sldId id="279" r:id="rId13"/>
    <p:sldId id="280" r:id="rId14"/>
    <p:sldId id="272" r:id="rId15"/>
    <p:sldId id="273" r:id="rId16"/>
    <p:sldId id="274" r:id="rId17"/>
    <p:sldId id="275" r:id="rId18"/>
    <p:sldId id="276" r:id="rId19"/>
    <p:sldId id="277" r:id="rId20"/>
    <p:sldId id="269" r:id="rId21"/>
  </p:sldIdLst>
  <p:sldSz cx="12192000" cy="6858000"/>
  <p:notesSz cx="6858000" cy="9144000"/>
  <p:embeddedFontLst>
    <p:embeddedFont>
      <p:font typeface="나눔고딕 ExtraBold" panose="020D0904000000000000" pitchFamily="50" charset="-127"/>
      <p:bold r:id="rId23"/>
    </p:embeddedFont>
    <p:embeddedFont>
      <p:font typeface="나눔스퀘어 Bold" panose="020B0600000101010101" pitchFamily="50" charset="-127"/>
      <p:bold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BABD"/>
    <a:srgbClr val="00002F"/>
    <a:srgbClr val="687492"/>
    <a:srgbClr val="D0CECE"/>
    <a:srgbClr val="634EEA"/>
    <a:srgbClr val="BDBDFF"/>
    <a:srgbClr val="523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5" autoAdjust="0"/>
    <p:restoredTop sz="94660"/>
  </p:normalViewPr>
  <p:slideViewPr>
    <p:cSldViewPr snapToGrid="0">
      <p:cViewPr varScale="1">
        <p:scale>
          <a:sx n="35" d="100"/>
          <a:sy n="35" d="100"/>
        </p:scale>
        <p:origin x="-256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00" d="100"/>
          <a:sy n="100" d="100"/>
        </p:scale>
        <p:origin x="-1544" y="-1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2018-03-19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85969" y="2447473"/>
            <a:ext cx="54200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LIKEY CAKEY</a:t>
            </a:r>
            <a:endParaRPr lang="ko-KR" altLang="en-US" sz="72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191411" y="3591816"/>
            <a:ext cx="3818246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케달달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43707" y="4000240"/>
            <a:ext cx="2704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300" dirty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송지연      김영렬      </a:t>
            </a:r>
            <a:r>
              <a:rPr lang="ko-KR" altLang="en-US" sz="1600" spc="-300" dirty="0" err="1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김은송</a:t>
            </a:r>
            <a:r>
              <a:rPr lang="ko-KR" altLang="en-US" sz="1600" spc="-300" dirty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김환희      나현선</a:t>
            </a:r>
          </a:p>
        </p:txBody>
      </p:sp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72614" y="498946"/>
            <a:ext cx="1867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요구사항 분석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6752" y="498947"/>
            <a:ext cx="591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A4CCC48-DDD6-4A5A-8444-6EE58477D593}"/>
              </a:ext>
            </a:extLst>
          </p:cNvPr>
          <p:cNvSpPr txBox="1"/>
          <p:nvPr/>
        </p:nvSpPr>
        <p:spPr>
          <a:xfrm>
            <a:off x="2973991" y="1720840"/>
            <a:ext cx="624401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모든 카페의 케이크를 한 사이트에서 볼 수 없을까</a:t>
            </a:r>
            <a:r>
              <a:rPr lang="en-US" altLang="ko-KR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케이크를 예약할 수 없을까</a:t>
            </a:r>
            <a:r>
              <a:rPr lang="en-US" altLang="ko-KR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케이크와 관련한 다양한 후기를 볼 수 없을까</a:t>
            </a:r>
            <a:r>
              <a:rPr lang="en-US" altLang="ko-KR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내 집 주변의 케이크 가게를 모아볼 수 없을까</a:t>
            </a:r>
            <a:r>
              <a:rPr lang="en-US" altLang="ko-KR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내가 원하는 케이크만 찾아볼 수 없을까</a:t>
            </a:r>
            <a:r>
              <a:rPr lang="en-US" altLang="ko-KR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케이크를 직접 주문제작이 가능한 가게만 모아볼 수 없을까</a:t>
            </a:r>
            <a:r>
              <a:rPr lang="en-US" altLang="ko-KR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dirty="0">
              <a:solidFill>
                <a:srgbClr val="00002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5635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 smtClean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유사사이트 분석 </a:t>
            </a:r>
          </a:p>
        </p:txBody>
      </p:sp>
    </p:spTree>
    <p:extLst>
      <p:ext uri="{BB962C8B-B14F-4D97-AF65-F5344CB8AC3E}">
        <p14:creationId xmlns:p14="http://schemas.microsoft.com/office/powerpoint/2010/main" val="583151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37960" y="498946"/>
            <a:ext cx="213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유사사이트 분석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6752" y="498947"/>
            <a:ext cx="591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smtClean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05.</a:t>
            </a:r>
            <a:endParaRPr lang="ko-KR" altLang="en-US" sz="2400" spc="-150" dirty="0">
              <a:solidFill>
                <a:srgbClr val="00002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68287E15-C74F-4530-9218-ABB725458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095" y="1719112"/>
            <a:ext cx="5150978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A26162D0-7D09-4107-A5F8-95B2391A4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928" y="1373688"/>
            <a:ext cx="614271" cy="31688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22B14A8-F43D-49EB-A440-B741E71FEB76}"/>
              </a:ext>
            </a:extLst>
          </p:cNvPr>
          <p:cNvSpPr txBox="1"/>
          <p:nvPr/>
        </p:nvSpPr>
        <p:spPr>
          <a:xfrm>
            <a:off x="4262566" y="4468650"/>
            <a:ext cx="369203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장점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다양한 카테고리 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제공</a:t>
            </a:r>
            <a:endParaRPr lang="en-US" altLang="ko-KR" sz="20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000" spc="-15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단점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직관적이지 않은 복잡한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구성</a:t>
            </a:r>
            <a:endParaRPr lang="en-US" altLang="ko-KR" sz="2000" spc="-15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지나치게 많은 기능</a:t>
            </a:r>
          </a:p>
        </p:txBody>
      </p:sp>
    </p:spTree>
    <p:extLst>
      <p:ext uri="{BB962C8B-B14F-4D97-AF65-F5344CB8AC3E}">
        <p14:creationId xmlns:p14="http://schemas.microsoft.com/office/powerpoint/2010/main" val="481833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37960" y="498946"/>
            <a:ext cx="213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유사사이트 분석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DB543277-5043-4C07-AF66-C0D2F766E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216" y="1786149"/>
            <a:ext cx="5255568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D56E58D-F2AD-4692-B51A-F81B3E7A4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216" y="1449114"/>
            <a:ext cx="285097" cy="31688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CC132004-4DE9-4CD1-978A-99E87A06B301}"/>
              </a:ext>
            </a:extLst>
          </p:cNvPr>
          <p:cNvSpPr txBox="1"/>
          <p:nvPr/>
        </p:nvSpPr>
        <p:spPr>
          <a:xfrm>
            <a:off x="4696418" y="4547113"/>
            <a:ext cx="279916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장점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필터 중심의 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검색가능</a:t>
            </a:r>
            <a:endParaRPr lang="en-US" altLang="ko-KR" sz="20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000" spc="-15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단점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폐쇄적인 커뮤니티</a:t>
            </a:r>
          </a:p>
        </p:txBody>
      </p:sp>
    </p:spTree>
    <p:extLst>
      <p:ext uri="{BB962C8B-B14F-4D97-AF65-F5344CB8AC3E}">
        <p14:creationId xmlns:p14="http://schemas.microsoft.com/office/powerpoint/2010/main" val="600536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06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 구현</a:t>
            </a:r>
          </a:p>
        </p:txBody>
      </p:sp>
    </p:spTree>
    <p:extLst>
      <p:ext uri="{BB962C8B-B14F-4D97-AF65-F5344CB8AC3E}">
        <p14:creationId xmlns:p14="http://schemas.microsoft.com/office/powerpoint/2010/main" val="252910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75578" y="498946"/>
            <a:ext cx="1261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기능구현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6752" y="498947"/>
            <a:ext cx="591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06.</a:t>
            </a:r>
            <a:endParaRPr lang="ko-KR" altLang="en-US" sz="2400" spc="-150" dirty="0">
              <a:solidFill>
                <a:srgbClr val="00002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307B4154-263D-4043-AD46-ECE1F1F9FA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836469"/>
              </p:ext>
            </p:extLst>
          </p:nvPr>
        </p:nvGraphicFramePr>
        <p:xfrm>
          <a:off x="1026522" y="1440887"/>
          <a:ext cx="10202648" cy="46125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5331">
                  <a:extLst>
                    <a:ext uri="{9D8B030D-6E8A-4147-A177-3AD203B41FA5}">
                      <a16:colId xmlns:a16="http://schemas.microsoft.com/office/drawing/2014/main" xmlns="" val="3895733380"/>
                    </a:ext>
                  </a:extLst>
                </a:gridCol>
                <a:gridCol w="1275331">
                  <a:extLst>
                    <a:ext uri="{9D8B030D-6E8A-4147-A177-3AD203B41FA5}">
                      <a16:colId xmlns:a16="http://schemas.microsoft.com/office/drawing/2014/main" xmlns="" val="3608219255"/>
                    </a:ext>
                  </a:extLst>
                </a:gridCol>
                <a:gridCol w="1275331">
                  <a:extLst>
                    <a:ext uri="{9D8B030D-6E8A-4147-A177-3AD203B41FA5}">
                      <a16:colId xmlns:a16="http://schemas.microsoft.com/office/drawing/2014/main" xmlns="" val="3650113585"/>
                    </a:ext>
                  </a:extLst>
                </a:gridCol>
                <a:gridCol w="1275331">
                  <a:extLst>
                    <a:ext uri="{9D8B030D-6E8A-4147-A177-3AD203B41FA5}">
                      <a16:colId xmlns:a16="http://schemas.microsoft.com/office/drawing/2014/main" xmlns="" val="383427743"/>
                    </a:ext>
                  </a:extLst>
                </a:gridCol>
                <a:gridCol w="1275331">
                  <a:extLst>
                    <a:ext uri="{9D8B030D-6E8A-4147-A177-3AD203B41FA5}">
                      <a16:colId xmlns:a16="http://schemas.microsoft.com/office/drawing/2014/main" xmlns="" val="3521773001"/>
                    </a:ext>
                  </a:extLst>
                </a:gridCol>
                <a:gridCol w="1275331">
                  <a:extLst>
                    <a:ext uri="{9D8B030D-6E8A-4147-A177-3AD203B41FA5}">
                      <a16:colId xmlns:a16="http://schemas.microsoft.com/office/drawing/2014/main" xmlns="" val="1071479149"/>
                    </a:ext>
                  </a:extLst>
                </a:gridCol>
                <a:gridCol w="1275331">
                  <a:extLst>
                    <a:ext uri="{9D8B030D-6E8A-4147-A177-3AD203B41FA5}">
                      <a16:colId xmlns:a16="http://schemas.microsoft.com/office/drawing/2014/main" xmlns="" val="397485724"/>
                    </a:ext>
                  </a:extLst>
                </a:gridCol>
                <a:gridCol w="1275331">
                  <a:extLst>
                    <a:ext uri="{9D8B030D-6E8A-4147-A177-3AD203B41FA5}">
                      <a16:colId xmlns:a16="http://schemas.microsoft.com/office/drawing/2014/main" xmlns="" val="2993348777"/>
                    </a:ext>
                  </a:extLst>
                </a:gridCol>
              </a:tblGrid>
              <a:tr h="6035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메인 화면</a:t>
                      </a:r>
                    </a:p>
                  </a:txBody>
                  <a:tcPr anchor="ctr">
                    <a:solidFill>
                      <a:srgbClr val="8DBA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리스트 </a:t>
                      </a:r>
                      <a:endParaRPr lang="en-US" altLang="ko-KR" sz="16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게시판</a:t>
                      </a:r>
                    </a:p>
                  </a:txBody>
                  <a:tcPr anchor="ctr">
                    <a:solidFill>
                      <a:srgbClr val="8DBA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상세보기</a:t>
                      </a:r>
                    </a:p>
                  </a:txBody>
                  <a:tcPr anchor="ctr">
                    <a:solidFill>
                      <a:srgbClr val="8DBA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로그인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회원가입</a:t>
                      </a:r>
                    </a:p>
                  </a:txBody>
                  <a:tcPr anchor="ctr">
                    <a:solidFill>
                      <a:srgbClr val="8DBA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마이페이지</a:t>
                      </a:r>
                    </a:p>
                  </a:txBody>
                  <a:tcPr anchor="ctr">
                    <a:solidFill>
                      <a:srgbClr val="8DBA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결제</a:t>
                      </a:r>
                    </a:p>
                  </a:txBody>
                  <a:tcPr anchor="ctr">
                    <a:solidFill>
                      <a:srgbClr val="8DBA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호스트 </a:t>
                      </a:r>
                      <a:endParaRPr lang="en-US" altLang="ko-KR" sz="16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페이지</a:t>
                      </a:r>
                    </a:p>
                  </a:txBody>
                  <a:tcPr anchor="ctr">
                    <a:solidFill>
                      <a:srgbClr val="8DBA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장바구니</a:t>
                      </a:r>
                    </a:p>
                  </a:txBody>
                  <a:tcPr anchor="ctr">
                    <a:solidFill>
                      <a:srgbClr val="8DBA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43164304"/>
                  </a:ext>
                </a:extLst>
              </a:tr>
              <a:tr h="808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태그 검색</a:t>
                      </a:r>
                      <a:endParaRPr lang="en-US" altLang="ko-KR" sz="1200" dirty="0"/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필터를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이용하여 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케이크 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이미지 </a:t>
                      </a:r>
                      <a:r>
                        <a:rPr lang="ko-KR" altLang="en-US" sz="1200" dirty="0"/>
                        <a:t>노출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간편 로그인 </a:t>
                      </a:r>
                      <a:r>
                        <a:rPr lang="en-US" altLang="ko-KR" sz="1200" dirty="0"/>
                        <a:t>API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회원 정보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결제페이지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호스트의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정보 노출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선택 목록 삭제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및</a:t>
                      </a:r>
                      <a:r>
                        <a:rPr lang="en-US" altLang="ko-KR" sz="1200" dirty="0" smtClean="0"/>
                        <a:t>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수정 기능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442550645"/>
                  </a:ext>
                </a:extLst>
              </a:tr>
              <a:tr h="8229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인기 케이크</a:t>
                      </a:r>
                      <a:r>
                        <a:rPr lang="en-US" altLang="ko-KR" sz="1200" dirty="0"/>
                        <a:t> </a:t>
                      </a:r>
                    </a:p>
                    <a:p>
                      <a:pPr algn="ctr" latinLnBrk="1"/>
                      <a:r>
                        <a:rPr lang="ko-KR" altLang="en-US" sz="1200" dirty="0"/>
                        <a:t>매장</a:t>
                      </a:r>
                      <a:r>
                        <a:rPr lang="en-US" altLang="ko-KR" sz="1200" dirty="0"/>
                        <a:t>(TOP5) </a:t>
                      </a:r>
                    </a:p>
                    <a:p>
                      <a:pPr algn="ctr" latinLnBrk="1"/>
                      <a:r>
                        <a:rPr lang="ko-KR" altLang="en-US" sz="1200" dirty="0"/>
                        <a:t>노출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하트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좋아요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 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기능 구현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주소 </a:t>
                      </a:r>
                      <a:r>
                        <a:rPr lang="en-US" altLang="ko-KR" sz="1200" dirty="0"/>
                        <a:t>API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구입 내역 조회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구매 목록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매장 정보 노출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상품 체크 </a:t>
                      </a:r>
                      <a:r>
                        <a:rPr lang="ko-KR" altLang="en-US" sz="1200" dirty="0" smtClean="0"/>
                        <a:t>기능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 smtClean="0"/>
                        <a:t>선택주문 또는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전체주문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235508595"/>
                  </a:ext>
                </a:extLst>
              </a:tr>
              <a:tr h="64008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케이크의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상세 이미지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노출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핸드폰 인증</a:t>
                      </a:r>
                      <a:r>
                        <a:rPr lang="en-US" altLang="ko-KR" sz="1200" dirty="0"/>
                        <a:t>, </a:t>
                      </a:r>
                    </a:p>
                    <a:p>
                      <a:pPr algn="ctr" latinLnBrk="1"/>
                      <a:r>
                        <a:rPr lang="ko-KR" altLang="en-US" sz="1200" dirty="0"/>
                        <a:t>이메일 인증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배송 조회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케이크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정보 노출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총 금액 계산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기능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155769084"/>
                  </a:ext>
                </a:extLst>
              </a:tr>
              <a:tr h="6400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좋아요 많은 </a:t>
                      </a:r>
                      <a:endParaRPr lang="en-US" altLang="ko-KR" sz="12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케이크 수 </a:t>
                      </a:r>
                      <a:r>
                        <a:rPr lang="ko-KR" altLang="en-US" sz="1200" dirty="0" smtClean="0"/>
                        <a:t>노출</a:t>
                      </a:r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블로그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smtClean="0"/>
                        <a:t>후기</a:t>
                      </a:r>
                      <a:r>
                        <a:rPr lang="en-US" altLang="ko-KR" sz="1200" dirty="0" smtClean="0"/>
                        <a:t>(API) </a:t>
                      </a:r>
                    </a:p>
                    <a:p>
                      <a:pPr algn="ctr" latinLnBrk="1"/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/>
                        <a:t>후기 구현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아이디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비밀번호 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찾기 </a:t>
                      </a:r>
                      <a:r>
                        <a:rPr lang="ko-KR" altLang="en-US" sz="1200" dirty="0"/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Q&amp;A </a:t>
                      </a:r>
                      <a:r>
                        <a:rPr lang="ko-KR" altLang="en-US" sz="1200" dirty="0"/>
                        <a:t>모음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4576148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공유 </a:t>
                      </a:r>
                      <a:r>
                        <a:rPr lang="en-US" altLang="ko-KR" sz="1200" dirty="0"/>
                        <a:t>API </a:t>
                      </a:r>
                      <a:r>
                        <a:rPr lang="ko-KR" altLang="en-US" sz="1200" dirty="0"/>
                        <a:t>사용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하트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좋아요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 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목록 </a:t>
                      </a:r>
                      <a:r>
                        <a:rPr lang="ko-KR" altLang="en-US" sz="1200" dirty="0"/>
                        <a:t>노출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7216032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후기 많은 </a:t>
                      </a:r>
                      <a:endParaRPr lang="en-US" altLang="ko-KR" sz="12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케이크 수 </a:t>
                      </a:r>
                      <a:r>
                        <a:rPr lang="ko-KR" altLang="en-US" sz="1200" dirty="0" smtClean="0"/>
                        <a:t>노출</a:t>
                      </a:r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같은 업체의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다른 케이크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baseline="0" dirty="0" smtClean="0"/>
                        <a:t>하단</a:t>
                      </a:r>
                      <a:r>
                        <a:rPr lang="ko-KR" altLang="en-US" sz="1200" dirty="0" smtClean="0"/>
                        <a:t>노출</a:t>
                      </a:r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3659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5635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07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개발환경</a:t>
            </a:r>
          </a:p>
        </p:txBody>
      </p:sp>
    </p:spTree>
    <p:extLst>
      <p:ext uri="{BB962C8B-B14F-4D97-AF65-F5344CB8AC3E}">
        <p14:creationId xmlns:p14="http://schemas.microsoft.com/office/powerpoint/2010/main" val="252910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75579" y="498360"/>
            <a:ext cx="1261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개발환경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6752" y="498947"/>
            <a:ext cx="591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07.</a:t>
            </a:r>
            <a:endParaRPr lang="ko-KR" altLang="en-US" sz="2400" spc="-150" dirty="0">
              <a:solidFill>
                <a:srgbClr val="00002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xmlns="" id="{10C130DC-D3A7-4534-B702-09A9A8EBFA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317602"/>
              </p:ext>
            </p:extLst>
          </p:nvPr>
        </p:nvGraphicFramePr>
        <p:xfrm>
          <a:off x="2032000" y="1601652"/>
          <a:ext cx="8128000" cy="426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390444971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2065862784"/>
                    </a:ext>
                  </a:extLst>
                </a:gridCol>
              </a:tblGrid>
              <a:tr h="1699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OS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Windows 10 x64bit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466773644"/>
                  </a:ext>
                </a:extLst>
              </a:tr>
              <a:tr h="297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WAS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Apache tomcat 8.0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907078193"/>
                  </a:ext>
                </a:extLst>
              </a:tr>
              <a:tr h="297541">
                <a:tc rowSpan="7">
                  <a:txBody>
                    <a:bodyPr/>
                    <a:lstStyle/>
                    <a:p>
                      <a:pPr algn="ctr" latinLnBrk="1"/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TOOL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SQL developer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609846068"/>
                  </a:ext>
                </a:extLst>
              </a:tr>
              <a:tr h="297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Eclipse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545141854"/>
                  </a:ext>
                </a:extLst>
              </a:tr>
              <a:tr h="297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Photoshop CC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4052448098"/>
                  </a:ext>
                </a:extLst>
              </a:tr>
              <a:tr h="297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Illustrator CC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185959510"/>
                  </a:ext>
                </a:extLst>
              </a:tr>
              <a:tr h="297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Microsoft Office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268531281"/>
                  </a:ext>
                </a:extLst>
              </a:tr>
              <a:tr h="297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Git hub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757522542"/>
                  </a:ext>
                </a:extLst>
              </a:tr>
              <a:tr h="297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Source tree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4266828532"/>
                  </a:ext>
                </a:extLst>
              </a:tr>
              <a:tr h="297541">
                <a:tc rowSpan="5">
                  <a:txBody>
                    <a:bodyPr/>
                    <a:lstStyle/>
                    <a:p>
                      <a:pPr algn="ctr" latinLnBrk="1"/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Language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JAVA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175362767"/>
                  </a:ext>
                </a:extLst>
              </a:tr>
              <a:tr h="29754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Oracle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199750712"/>
                  </a:ext>
                </a:extLst>
              </a:tr>
              <a:tr h="29754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Xml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30263283"/>
                  </a:ext>
                </a:extLst>
              </a:tr>
              <a:tr h="29754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JavaScript, </a:t>
                      </a:r>
                      <a:r>
                        <a:rPr lang="en-US" altLang="ko-KR" sz="1400" dirty="0" err="1"/>
                        <a:t>JQuery</a:t>
                      </a:r>
                      <a:r>
                        <a:rPr lang="en-US" altLang="ko-KR" sz="1400" dirty="0"/>
                        <a:t>, JSP, HTML, CSS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4173264189"/>
                  </a:ext>
                </a:extLst>
              </a:tr>
              <a:tr h="29754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Mybatis</a:t>
                      </a:r>
                      <a:r>
                        <a:rPr lang="en-US" altLang="ko-KR" sz="1400" dirty="0"/>
                        <a:t>, Spring Framework, JSTL, Ajax, JSON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720415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5635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08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일정</a:t>
            </a:r>
          </a:p>
        </p:txBody>
      </p:sp>
    </p:spTree>
    <p:extLst>
      <p:ext uri="{BB962C8B-B14F-4D97-AF65-F5344CB8AC3E}">
        <p14:creationId xmlns:p14="http://schemas.microsoft.com/office/powerpoint/2010/main" val="252910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72614" y="498946"/>
            <a:ext cx="1867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일정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6752" y="498947"/>
            <a:ext cx="591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08.</a:t>
            </a:r>
            <a:endParaRPr lang="ko-KR" altLang="en-US" sz="2400" spc="-150" dirty="0">
              <a:solidFill>
                <a:srgbClr val="00002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4" name="표 5">
            <a:extLst>
              <a:ext uri="{FF2B5EF4-FFF2-40B4-BE49-F238E27FC236}">
                <a16:creationId xmlns:a16="http://schemas.microsoft.com/office/drawing/2014/main" xmlns="" id="{DD8B8DA0-B1C5-4C4D-B167-DB1A05382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010107"/>
              </p:ext>
            </p:extLst>
          </p:nvPr>
        </p:nvGraphicFramePr>
        <p:xfrm>
          <a:off x="1026522" y="1418339"/>
          <a:ext cx="10252504" cy="4784248"/>
        </p:xfrm>
        <a:graphic>
          <a:graphicData uri="http://schemas.openxmlformats.org/drawingml/2006/table">
            <a:tbl>
              <a:tblPr/>
              <a:tblGrid>
                <a:gridCol w="4567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407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xmlns="" val="315460423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xmlns="" val="9508371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xmlns="" val="1374720428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xmlns="" val="1567602342"/>
                    </a:ext>
                  </a:extLst>
                </a:gridCol>
                <a:gridCol w="1842951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</a:tblGrid>
              <a:tr h="341732">
                <a:tc gridSpan="19"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28222" marR="28222" marT="14111" marB="1411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28222" marR="28222" marT="14111" marB="141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28222" marR="28222" marT="14111" marB="141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28222" marR="28222" marT="14111" marB="141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28222" marR="28222" marT="14111" marB="141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1732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 </a:t>
                      </a: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9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주차</a:t>
                      </a: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28222" marR="28222" marT="14111" marB="141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28222" marR="28222" marT="14111" marB="141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900" dirty="0"/>
                    </a:p>
                  </a:txBody>
                  <a:tcPr marL="28222" marR="28222" marT="14111" marB="141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9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주차</a:t>
                      </a: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altLang="ko-KR" sz="900" dirty="0"/>
                    </a:p>
                  </a:txBody>
                  <a:tcPr marL="28222" marR="28222" marT="14111" marB="141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9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주차</a:t>
                      </a: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altLang="ko-KR" sz="900" dirty="0"/>
                    </a:p>
                  </a:txBody>
                  <a:tcPr marL="28222" marR="28222" marT="14111" marB="141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28222" marR="28222" marT="14111" marB="141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28222" marR="28222" marT="14111" marB="141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4</a:t>
                      </a:r>
                      <a:r>
                        <a:rPr lang="ko-KR" altLang="en-US" sz="9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주차</a:t>
                      </a:r>
                      <a:endParaRPr lang="en-US" altLang="ko-KR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16</a:t>
                      </a:r>
                      <a:r>
                        <a:rPr lang="ko-KR" altLang="en-US" sz="9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일</a:t>
                      </a:r>
                      <a:r>
                        <a:rPr lang="en-US" altLang="ko-KR" sz="9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발표</a:t>
                      </a:r>
                      <a:r>
                        <a:rPr lang="en-US" altLang="ko-KR" sz="9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1732"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계획 </a:t>
                      </a:r>
                      <a:endParaRPr lang="en-US" altLang="ko-KR" sz="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&amp;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분석</a:t>
                      </a: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요구사항 분석</a:t>
                      </a: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1732">
                <a:tc vMerge="1"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28222" marR="28222" marT="14111" marB="141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개발 환경 구축</a:t>
                      </a: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1732">
                <a:tc vMerge="1"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28222" marR="28222" marT="14111" marB="141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프로세스 정의</a:t>
                      </a: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41732"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설계</a:t>
                      </a: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테이블정의 </a:t>
                      </a:r>
                      <a:r>
                        <a:rPr lang="en-US" altLang="ko-KR" sz="9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&amp;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DB</a:t>
                      </a:r>
                      <a:r>
                        <a:rPr lang="ko-KR" altLang="en-US" sz="9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설계</a:t>
                      </a: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41732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8222" marR="28222" marT="14111" marB="141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UI</a:t>
                      </a:r>
                      <a:r>
                        <a:rPr lang="ko-KR" altLang="en-US" sz="9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설계</a:t>
                      </a: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41732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8222" marR="28222" marT="14111" marB="141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프로젝트 산출물</a:t>
                      </a:r>
                      <a:endParaRPr lang="en-US" altLang="ko-KR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41732">
                <a:tc row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개발</a:t>
                      </a:r>
                      <a:endParaRPr lang="en-US" altLang="ko-KR" sz="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&amp;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구현</a:t>
                      </a: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DB</a:t>
                      </a:r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41732">
                <a:tc vMerge="1"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28222" marR="28222" marT="14111" marB="141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JSP </a:t>
                      </a:r>
                      <a:r>
                        <a:rPr lang="ko-KR" altLang="en-US" sz="9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페이지</a:t>
                      </a: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41732">
                <a:tc vMerge="1"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28222" marR="28222" marT="14111" marB="141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로직</a:t>
                      </a:r>
                      <a:r>
                        <a:rPr lang="ko-KR" altLang="en-US" sz="9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&amp; </a:t>
                      </a:r>
                      <a:r>
                        <a:rPr lang="ko-KR" altLang="en-US" sz="9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클래스</a:t>
                      </a: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41732">
                <a:tc vMerge="1"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28222" marR="28222" marT="14111" marB="141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CSS</a:t>
                      </a:r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41732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마무리</a:t>
                      </a: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발표 자료 준비</a:t>
                      </a: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41732">
                <a:tc vMerge="1"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28222" marR="28222" marT="14111" marB="141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발표</a:t>
                      </a: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28222" marR="28222" marT="14111" marB="1411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</a:tbl>
          </a:graphicData>
        </a:graphic>
      </p:graphicFrame>
      <p:cxnSp>
        <p:nvCxnSpPr>
          <p:cNvPr id="15" name="Straight Connector 5">
            <a:extLst>
              <a:ext uri="{FF2B5EF4-FFF2-40B4-BE49-F238E27FC236}">
                <a16:creationId xmlns:a16="http://schemas.microsoft.com/office/drawing/2014/main" xmlns="" id="{69EFDF1D-9F1F-4070-AFFD-E42EF2250625}"/>
              </a:ext>
            </a:extLst>
          </p:cNvPr>
          <p:cNvCxnSpPr/>
          <p:nvPr/>
        </p:nvCxnSpPr>
        <p:spPr>
          <a:xfrm>
            <a:off x="2516487" y="2258415"/>
            <a:ext cx="2016835" cy="0"/>
          </a:xfrm>
          <a:prstGeom prst="line">
            <a:avLst/>
          </a:prstGeom>
          <a:ln w="57150">
            <a:solidFill>
              <a:srgbClr val="0000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6">
            <a:extLst>
              <a:ext uri="{FF2B5EF4-FFF2-40B4-BE49-F238E27FC236}">
                <a16:creationId xmlns:a16="http://schemas.microsoft.com/office/drawing/2014/main" xmlns="" id="{527AA4FB-709D-4A79-B56D-88CED92464B2}"/>
              </a:ext>
            </a:extLst>
          </p:cNvPr>
          <p:cNvCxnSpPr/>
          <p:nvPr/>
        </p:nvCxnSpPr>
        <p:spPr>
          <a:xfrm>
            <a:off x="2516487" y="2627220"/>
            <a:ext cx="1512134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7">
            <a:extLst>
              <a:ext uri="{FF2B5EF4-FFF2-40B4-BE49-F238E27FC236}">
                <a16:creationId xmlns:a16="http://schemas.microsoft.com/office/drawing/2014/main" xmlns="" id="{223E7168-8E7F-47DD-8297-A3E1BA8CA905}"/>
              </a:ext>
            </a:extLst>
          </p:cNvPr>
          <p:cNvCxnSpPr/>
          <p:nvPr/>
        </p:nvCxnSpPr>
        <p:spPr>
          <a:xfrm>
            <a:off x="2516486" y="2952687"/>
            <a:ext cx="2016835" cy="0"/>
          </a:xfrm>
          <a:prstGeom prst="line">
            <a:avLst/>
          </a:prstGeom>
          <a:ln w="57150">
            <a:solidFill>
              <a:srgbClr val="0000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8">
            <a:extLst>
              <a:ext uri="{FF2B5EF4-FFF2-40B4-BE49-F238E27FC236}">
                <a16:creationId xmlns:a16="http://schemas.microsoft.com/office/drawing/2014/main" xmlns="" id="{0E8810A4-D6FA-4BDE-9FC5-636A7D56749F}"/>
              </a:ext>
            </a:extLst>
          </p:cNvPr>
          <p:cNvCxnSpPr/>
          <p:nvPr/>
        </p:nvCxnSpPr>
        <p:spPr>
          <a:xfrm>
            <a:off x="3380971" y="3295320"/>
            <a:ext cx="259199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xmlns="" id="{AEADFEA6-514D-4244-A688-9B1350ADCD0B}"/>
              </a:ext>
            </a:extLst>
          </p:cNvPr>
          <p:cNvCxnSpPr/>
          <p:nvPr/>
        </p:nvCxnSpPr>
        <p:spPr>
          <a:xfrm flipV="1">
            <a:off x="3380971" y="3639820"/>
            <a:ext cx="2591990" cy="5717"/>
          </a:xfrm>
          <a:prstGeom prst="line">
            <a:avLst/>
          </a:prstGeom>
          <a:ln w="57150">
            <a:solidFill>
              <a:srgbClr val="0000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0">
            <a:extLst>
              <a:ext uri="{FF2B5EF4-FFF2-40B4-BE49-F238E27FC236}">
                <a16:creationId xmlns:a16="http://schemas.microsoft.com/office/drawing/2014/main" xmlns="" id="{EC95A3C4-DDB8-44BD-B129-06AC4AAB617E}"/>
              </a:ext>
            </a:extLst>
          </p:cNvPr>
          <p:cNvCxnSpPr>
            <a:cxnSpLocks/>
          </p:cNvCxnSpPr>
          <p:nvPr/>
        </p:nvCxnSpPr>
        <p:spPr>
          <a:xfrm>
            <a:off x="4247744" y="3969812"/>
            <a:ext cx="409930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1">
            <a:extLst>
              <a:ext uri="{FF2B5EF4-FFF2-40B4-BE49-F238E27FC236}">
                <a16:creationId xmlns:a16="http://schemas.microsoft.com/office/drawing/2014/main" xmlns="" id="{B162D050-2271-4268-BBF0-920DF226EE9B}"/>
              </a:ext>
            </a:extLst>
          </p:cNvPr>
          <p:cNvCxnSpPr/>
          <p:nvPr/>
        </p:nvCxnSpPr>
        <p:spPr>
          <a:xfrm>
            <a:off x="4247744" y="4324646"/>
            <a:ext cx="3004457" cy="0"/>
          </a:xfrm>
          <a:prstGeom prst="line">
            <a:avLst/>
          </a:prstGeom>
          <a:ln w="57150">
            <a:solidFill>
              <a:srgbClr val="0000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2">
            <a:extLst>
              <a:ext uri="{FF2B5EF4-FFF2-40B4-BE49-F238E27FC236}">
                <a16:creationId xmlns:a16="http://schemas.microsoft.com/office/drawing/2014/main" xmlns="" id="{498FD2EA-A9E3-4A38-95F5-6DC73281411D}"/>
              </a:ext>
            </a:extLst>
          </p:cNvPr>
          <p:cNvCxnSpPr>
            <a:cxnSpLocks/>
          </p:cNvCxnSpPr>
          <p:nvPr/>
        </p:nvCxnSpPr>
        <p:spPr>
          <a:xfrm>
            <a:off x="4247743" y="4683657"/>
            <a:ext cx="4312567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3">
            <a:extLst>
              <a:ext uri="{FF2B5EF4-FFF2-40B4-BE49-F238E27FC236}">
                <a16:creationId xmlns:a16="http://schemas.microsoft.com/office/drawing/2014/main" xmlns="" id="{FDA924DD-3570-43CB-9C14-85F0AFC84891}"/>
              </a:ext>
            </a:extLst>
          </p:cNvPr>
          <p:cNvCxnSpPr/>
          <p:nvPr/>
        </p:nvCxnSpPr>
        <p:spPr>
          <a:xfrm>
            <a:off x="4247743" y="5019824"/>
            <a:ext cx="4312567" cy="0"/>
          </a:xfrm>
          <a:prstGeom prst="line">
            <a:avLst/>
          </a:prstGeom>
          <a:ln w="57150">
            <a:solidFill>
              <a:srgbClr val="0000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14">
            <a:extLst>
              <a:ext uri="{FF2B5EF4-FFF2-40B4-BE49-F238E27FC236}">
                <a16:creationId xmlns:a16="http://schemas.microsoft.com/office/drawing/2014/main" xmlns="" id="{91261C8D-BCAC-4D13-9099-61ABD5259BE9}"/>
              </a:ext>
            </a:extLst>
          </p:cNvPr>
          <p:cNvCxnSpPr>
            <a:cxnSpLocks/>
          </p:cNvCxnSpPr>
          <p:nvPr/>
        </p:nvCxnSpPr>
        <p:spPr>
          <a:xfrm>
            <a:off x="4247744" y="5341539"/>
            <a:ext cx="215966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15">
            <a:extLst>
              <a:ext uri="{FF2B5EF4-FFF2-40B4-BE49-F238E27FC236}">
                <a16:creationId xmlns:a16="http://schemas.microsoft.com/office/drawing/2014/main" xmlns="" id="{C7463DE9-CAA2-4601-8AB3-79DA7D878900}"/>
              </a:ext>
            </a:extLst>
          </p:cNvPr>
          <p:cNvCxnSpPr>
            <a:cxnSpLocks/>
          </p:cNvCxnSpPr>
          <p:nvPr/>
        </p:nvCxnSpPr>
        <p:spPr>
          <a:xfrm>
            <a:off x="7698666" y="5692443"/>
            <a:ext cx="1723289" cy="0"/>
          </a:xfrm>
          <a:prstGeom prst="line">
            <a:avLst/>
          </a:prstGeom>
          <a:ln w="57150">
            <a:solidFill>
              <a:srgbClr val="0000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16">
            <a:extLst>
              <a:ext uri="{FF2B5EF4-FFF2-40B4-BE49-F238E27FC236}">
                <a16:creationId xmlns:a16="http://schemas.microsoft.com/office/drawing/2014/main" xmlns="" id="{A8F38F31-8BF9-45CC-8A4C-F4B2752D9C8B}"/>
              </a:ext>
            </a:extLst>
          </p:cNvPr>
          <p:cNvCxnSpPr>
            <a:cxnSpLocks/>
          </p:cNvCxnSpPr>
          <p:nvPr/>
        </p:nvCxnSpPr>
        <p:spPr>
          <a:xfrm>
            <a:off x="9421955" y="6052333"/>
            <a:ext cx="1857071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5635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10474" y="2337722"/>
            <a:ext cx="2873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   </a:t>
            </a:r>
            <a:r>
              <a:rPr lang="ko-KR" altLang="en-US" sz="2400" b="1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소개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14614" y="627893"/>
            <a:ext cx="2162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310474" y="3038284"/>
            <a:ext cx="3394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   </a:t>
            </a:r>
            <a:r>
              <a:rPr lang="ko-KR" altLang="en-US" sz="2400" b="1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 명 및 팀원 소개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10474" y="3738846"/>
            <a:ext cx="3192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   </a:t>
            </a:r>
            <a:r>
              <a:rPr lang="ko-KR" altLang="en-US" sz="2400" b="1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기획의도 및 배경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310474" y="4439408"/>
            <a:ext cx="3058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    </a:t>
            </a:r>
            <a:r>
              <a:rPr lang="ko-KR" altLang="en-US" sz="2400" b="1" dirty="0" smtClean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요구사항 분석</a:t>
            </a:r>
            <a:endParaRPr lang="ko-KR" altLang="en-US" sz="2400" b="1" dirty="0">
              <a:solidFill>
                <a:srgbClr val="00002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68569" y="4439408"/>
            <a:ext cx="276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08    </a:t>
            </a:r>
            <a:r>
              <a:rPr lang="ko-KR" altLang="en-US" sz="2400" b="1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일정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168569" y="3738847"/>
            <a:ext cx="2698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    </a:t>
            </a:r>
            <a:r>
              <a:rPr lang="ko-KR" altLang="en-US" sz="2400" b="1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개발환경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168569" y="2337723"/>
            <a:ext cx="3017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    </a:t>
            </a:r>
            <a:r>
              <a:rPr lang="ko-KR" altLang="en-US" sz="2400" b="1" dirty="0" smtClean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유사사이트 분석</a:t>
            </a:r>
            <a:endParaRPr lang="ko-KR" altLang="en-US" sz="2400" b="1" dirty="0">
              <a:solidFill>
                <a:srgbClr val="00002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168569" y="3038285"/>
            <a:ext cx="2597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    </a:t>
            </a:r>
            <a:r>
              <a:rPr lang="ko-KR" altLang="en-US" sz="2400" b="1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기능구현</a:t>
            </a:r>
          </a:p>
        </p:txBody>
      </p:sp>
    </p:spTree>
    <p:extLst>
      <p:ext uri="{BB962C8B-B14F-4D97-AF65-F5344CB8AC3E}">
        <p14:creationId xmlns:p14="http://schemas.microsoft.com/office/powerpoint/2010/main" val="2240987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71065" y="2447473"/>
            <a:ext cx="42498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Thank you</a:t>
            </a:r>
            <a:endParaRPr lang="ko-KR" altLang="en-US" sz="7200" spc="-300" dirty="0">
              <a:solidFill>
                <a:srgbClr val="00002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591816"/>
            <a:ext cx="4200071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케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달달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6967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소개</a:t>
            </a:r>
          </a:p>
        </p:txBody>
      </p:sp>
    </p:spTree>
    <p:extLst>
      <p:ext uri="{BB962C8B-B14F-4D97-AF65-F5344CB8AC3E}">
        <p14:creationId xmlns:p14="http://schemas.microsoft.com/office/powerpoint/2010/main" val="3514545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206275" y="498946"/>
            <a:ext cx="1800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프로젝트소개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62D5553-CDA5-47A4-BF1C-113934E581CD}"/>
              </a:ext>
            </a:extLst>
          </p:cNvPr>
          <p:cNvSpPr txBox="1"/>
          <p:nvPr/>
        </p:nvSpPr>
        <p:spPr>
          <a:xfrm>
            <a:off x="2386463" y="1682976"/>
            <a:ext cx="21435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명 </a:t>
            </a:r>
            <a:endParaRPr lang="en-US" altLang="ko-KR" sz="2400" spc="-150" dirty="0">
              <a:solidFill>
                <a:srgbClr val="00002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 spc="-150" dirty="0" err="1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Likey</a:t>
            </a:r>
            <a:r>
              <a:rPr lang="ko-KR" altLang="en-US" sz="3200" spc="-150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200" spc="-150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Cakey</a:t>
            </a:r>
            <a:endParaRPr lang="ko-KR" altLang="en-US" sz="3200" spc="-150" dirty="0">
              <a:solidFill>
                <a:srgbClr val="00002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F50A88C-60EB-4F73-B1C8-8982C6E9BA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277" y="1992564"/>
            <a:ext cx="424270" cy="4242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C9A9304-40C8-4591-B2B9-E41846DF0A1D}"/>
              </a:ext>
            </a:extLst>
          </p:cNvPr>
          <p:cNvSpPr txBox="1"/>
          <p:nvPr/>
        </p:nvSpPr>
        <p:spPr>
          <a:xfrm>
            <a:off x="2661406" y="3457372"/>
            <a:ext cx="6869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케이크 매니아를 위한 취향 저격 케이크 플랫폼</a:t>
            </a:r>
            <a:r>
              <a:rPr lang="en-US" altLang="ko-KR" sz="2800" spc="-150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  <a:endParaRPr lang="ko-KR" altLang="en-US" sz="2800" spc="-150" dirty="0">
              <a:solidFill>
                <a:srgbClr val="00002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9070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 명 및 팀원소개</a:t>
            </a:r>
          </a:p>
        </p:txBody>
      </p:sp>
    </p:spTree>
    <p:extLst>
      <p:ext uri="{BB962C8B-B14F-4D97-AF65-F5344CB8AC3E}">
        <p14:creationId xmlns:p14="http://schemas.microsoft.com/office/powerpoint/2010/main" val="2963228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70634" y="498947"/>
            <a:ext cx="227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 명 및 팀원소개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2D6262E-F19D-408E-AF2B-B2C476F4B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970" y="2554204"/>
            <a:ext cx="1548000" cy="154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03F739E-BFC9-4A66-B0F7-C384AFECA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000" y="2554204"/>
            <a:ext cx="1548000" cy="154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723309F-FA9D-4B32-99AE-E32FBA1DBC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030" y="2554204"/>
            <a:ext cx="1546947" cy="154694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040C9B0C-E91C-4316-BADF-597A7DD429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008" y="2554204"/>
            <a:ext cx="1548000" cy="1548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40CA690F-F285-4028-9FE4-25975EA3BD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992" y="2555256"/>
            <a:ext cx="1546948" cy="154694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36F17D7-B28E-4BF5-80F9-12C4884B5EE2}"/>
              </a:ext>
            </a:extLst>
          </p:cNvPr>
          <p:cNvSpPr txBox="1"/>
          <p:nvPr/>
        </p:nvSpPr>
        <p:spPr>
          <a:xfrm>
            <a:off x="9301871" y="4107700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600" spc="-30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 err="1"/>
              <a:t>나현선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075B5003-0A1A-4D8A-86A3-3F10C0BC80E6}"/>
              </a:ext>
            </a:extLst>
          </p:cNvPr>
          <p:cNvSpPr txBox="1"/>
          <p:nvPr/>
        </p:nvSpPr>
        <p:spPr>
          <a:xfrm>
            <a:off x="7540633" y="4107700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600" spc="-30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/>
              <a:t>김환희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E1A8E971-B360-4CB1-94A3-10F4089361AA}"/>
              </a:ext>
            </a:extLst>
          </p:cNvPr>
          <p:cNvSpPr txBox="1"/>
          <p:nvPr/>
        </p:nvSpPr>
        <p:spPr>
          <a:xfrm>
            <a:off x="5779395" y="4107700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600" spc="-30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 err="1"/>
              <a:t>김은송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067A441-DBF3-443B-9031-A8F8D35BA148}"/>
              </a:ext>
            </a:extLst>
          </p:cNvPr>
          <p:cNvSpPr txBox="1"/>
          <p:nvPr/>
        </p:nvSpPr>
        <p:spPr>
          <a:xfrm>
            <a:off x="4018157" y="4107700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600" spc="-30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 err="1"/>
              <a:t>김영렬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CC3A77B8-83E6-474B-B08F-35CBE31356BB}"/>
              </a:ext>
            </a:extLst>
          </p:cNvPr>
          <p:cNvSpPr txBox="1"/>
          <p:nvPr/>
        </p:nvSpPr>
        <p:spPr>
          <a:xfrm>
            <a:off x="2256918" y="4107700"/>
            <a:ext cx="627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송지연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6D6D8515-8082-48A4-90B7-C484170A347F}"/>
              </a:ext>
            </a:extLst>
          </p:cNvPr>
          <p:cNvSpPr txBox="1"/>
          <p:nvPr/>
        </p:nvSpPr>
        <p:spPr>
          <a:xfrm>
            <a:off x="1026522" y="1017685"/>
            <a:ext cx="12506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600" spc="-30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/>
              <a:t>팀   명 </a:t>
            </a:r>
            <a:r>
              <a:rPr lang="en-US" altLang="ko-KR" dirty="0"/>
              <a:t>      :       </a:t>
            </a:r>
            <a:r>
              <a:rPr lang="ko-KR" altLang="en-US" dirty="0"/>
              <a:t>케   달   </a:t>
            </a:r>
            <a:r>
              <a:rPr lang="ko-KR" altLang="en-US" dirty="0" err="1"/>
              <a:t>달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FEB539B8-E6CC-47B8-94D9-0ABBDB650383}"/>
              </a:ext>
            </a:extLst>
          </p:cNvPr>
          <p:cNvSpPr txBox="1"/>
          <p:nvPr/>
        </p:nvSpPr>
        <p:spPr>
          <a:xfrm>
            <a:off x="2144709" y="4446254"/>
            <a:ext cx="851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일반회원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AD641CE-2879-42A8-BE91-B56161018954}"/>
              </a:ext>
            </a:extLst>
          </p:cNvPr>
          <p:cNvSpPr txBox="1"/>
          <p:nvPr/>
        </p:nvSpPr>
        <p:spPr>
          <a:xfrm>
            <a:off x="3995443" y="4446254"/>
            <a:ext cx="6848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게시판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7AE22FED-2245-46EA-9EF0-8A478C1BA949}"/>
              </a:ext>
            </a:extLst>
          </p:cNvPr>
          <p:cNvSpPr txBox="1"/>
          <p:nvPr/>
        </p:nvSpPr>
        <p:spPr>
          <a:xfrm>
            <a:off x="5629560" y="4446254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결제</a:t>
            </a:r>
            <a:r>
              <a:rPr lang="en-US" altLang="ko-KR" sz="1600" spc="-15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배송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107892AB-BD3A-49DD-B35B-CA8E5B941A48}"/>
              </a:ext>
            </a:extLst>
          </p:cNvPr>
          <p:cNvSpPr txBox="1"/>
          <p:nvPr/>
        </p:nvSpPr>
        <p:spPr>
          <a:xfrm>
            <a:off x="9273016" y="4446254"/>
            <a:ext cx="6848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게시판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E20C69CB-D3DF-4002-BD20-AD04CA85E886}"/>
              </a:ext>
            </a:extLst>
          </p:cNvPr>
          <p:cNvSpPr txBox="1"/>
          <p:nvPr/>
        </p:nvSpPr>
        <p:spPr>
          <a:xfrm>
            <a:off x="7540884" y="4446254"/>
            <a:ext cx="6848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</a:p>
        </p:txBody>
      </p:sp>
    </p:spTree>
    <p:extLst>
      <p:ext uri="{BB962C8B-B14F-4D97-AF65-F5344CB8AC3E}">
        <p14:creationId xmlns:p14="http://schemas.microsoft.com/office/powerpoint/2010/main" val="2825203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기획의도 및 배경</a:t>
            </a:r>
          </a:p>
        </p:txBody>
      </p:sp>
    </p:spTree>
    <p:extLst>
      <p:ext uri="{BB962C8B-B14F-4D97-AF65-F5344CB8AC3E}">
        <p14:creationId xmlns:p14="http://schemas.microsoft.com/office/powerpoint/2010/main" val="244040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04297" y="498361"/>
            <a:ext cx="2204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기획의도 및 배경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61DBF861-5573-4061-A291-D65C3E54A4B7}"/>
              </a:ext>
            </a:extLst>
          </p:cNvPr>
          <p:cNvGrpSpPr/>
          <p:nvPr/>
        </p:nvGrpSpPr>
        <p:grpSpPr>
          <a:xfrm>
            <a:off x="1759617" y="1932959"/>
            <a:ext cx="8672766" cy="2992082"/>
            <a:chOff x="1759617" y="1703284"/>
            <a:chExt cx="8672766" cy="299208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xmlns="" id="{6F10C0C6-5538-4F9B-A313-34C52C2B521A}"/>
                </a:ext>
              </a:extLst>
            </p:cNvPr>
            <p:cNvSpPr/>
            <p:nvPr/>
          </p:nvSpPr>
          <p:spPr>
            <a:xfrm>
              <a:off x="1759617" y="2291369"/>
              <a:ext cx="3976381" cy="461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2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매장 중심의 케이크 선택</a:t>
              </a: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4E57FE59-D324-4D2F-AEEC-36A85F218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8277" y="2290503"/>
              <a:ext cx="535446" cy="461666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3A6924E1-C13F-40F9-8E38-5F5E286BB6F5}"/>
                </a:ext>
              </a:extLst>
            </p:cNvPr>
            <p:cNvSpPr/>
            <p:nvPr/>
          </p:nvSpPr>
          <p:spPr>
            <a:xfrm>
              <a:off x="6456002" y="2291369"/>
              <a:ext cx="3976381" cy="461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2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케이크 종류 중심의 선택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EFC676F7-2DAD-4E48-8005-589A3BDDA96E}"/>
                </a:ext>
              </a:extLst>
            </p:cNvPr>
            <p:cNvSpPr/>
            <p:nvPr/>
          </p:nvSpPr>
          <p:spPr>
            <a:xfrm>
              <a:off x="1759617" y="2937330"/>
              <a:ext cx="3976381" cy="461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2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케이크의 접근성 부족</a:t>
              </a: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xmlns="" id="{1F569F35-9864-4418-AF23-79216D8D0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8277" y="2936464"/>
              <a:ext cx="535446" cy="461666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xmlns="" id="{52BAC320-5FDA-472F-B635-DD0E7FD441F7}"/>
                </a:ext>
              </a:extLst>
            </p:cNvPr>
            <p:cNvSpPr/>
            <p:nvPr/>
          </p:nvSpPr>
          <p:spPr>
            <a:xfrm>
              <a:off x="6456002" y="2937330"/>
              <a:ext cx="3976381" cy="461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2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케이크의 접근성 향상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AA1F61AD-2EC6-4621-97B2-38D9FF748B5A}"/>
                </a:ext>
              </a:extLst>
            </p:cNvPr>
            <p:cNvSpPr/>
            <p:nvPr/>
          </p:nvSpPr>
          <p:spPr>
            <a:xfrm>
              <a:off x="1759617" y="3582425"/>
              <a:ext cx="3976381" cy="461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2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케이크 플랫폼의 부재</a:t>
              </a: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xmlns="" id="{6D4CAA21-D508-45D7-8AFC-6E3F65780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8277" y="3581559"/>
              <a:ext cx="535446" cy="461666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0B2D5787-C7E2-4ADD-AE7C-0541B263BBEF}"/>
                </a:ext>
              </a:extLst>
            </p:cNvPr>
            <p:cNvSpPr/>
            <p:nvPr/>
          </p:nvSpPr>
          <p:spPr>
            <a:xfrm>
              <a:off x="6456002" y="3582425"/>
              <a:ext cx="3976381" cy="461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2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케이크 플랫폼 생성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FA9E74FE-376F-4A78-A349-4DC46D8B67B9}"/>
                </a:ext>
              </a:extLst>
            </p:cNvPr>
            <p:cNvSpPr/>
            <p:nvPr/>
          </p:nvSpPr>
          <p:spPr>
            <a:xfrm>
              <a:off x="1759617" y="4233700"/>
              <a:ext cx="3976381" cy="461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2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정보를 얻을 수 있는 매체 부족</a:t>
              </a: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xmlns="" id="{8891E76E-CF4A-4335-8A04-F36CB8A07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8277" y="4232834"/>
              <a:ext cx="535446" cy="461666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xmlns="" id="{9F4F71EE-8C3E-4417-853B-AE4EEB6C5046}"/>
                </a:ext>
              </a:extLst>
            </p:cNvPr>
            <p:cNvSpPr/>
            <p:nvPr/>
          </p:nvSpPr>
          <p:spPr>
            <a:xfrm>
              <a:off x="6456002" y="4233700"/>
              <a:ext cx="3976381" cy="461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2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플랫폼의 매체화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D9A7B789-E302-4355-817A-293089018AAF}"/>
                </a:ext>
              </a:extLst>
            </p:cNvPr>
            <p:cNvSpPr txBox="1"/>
            <p:nvPr/>
          </p:nvSpPr>
          <p:spPr>
            <a:xfrm>
              <a:off x="2948549" y="1703284"/>
              <a:ext cx="15985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150">
                  <a:solidFill>
                    <a:srgbClr val="00002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기존 문제점</a:t>
              </a:r>
              <a:endParaRPr lang="ko-KR" altLang="en-US" sz="2400" spc="-150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EE00CA1E-F83C-4C14-8F14-19246C7144D9}"/>
                </a:ext>
              </a:extLst>
            </p:cNvPr>
            <p:cNvSpPr txBox="1"/>
            <p:nvPr/>
          </p:nvSpPr>
          <p:spPr>
            <a:xfrm>
              <a:off x="7947902" y="1703284"/>
              <a:ext cx="9925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150" dirty="0">
                  <a:solidFill>
                    <a:srgbClr val="00002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솔루션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1280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 smtClean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요구사항 분석</a:t>
            </a:r>
          </a:p>
        </p:txBody>
      </p:sp>
    </p:spTree>
    <p:extLst>
      <p:ext uri="{BB962C8B-B14F-4D97-AF65-F5344CB8AC3E}">
        <p14:creationId xmlns:p14="http://schemas.microsoft.com/office/powerpoint/2010/main" val="25291057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455</Words>
  <Application>Microsoft Office PowerPoint</Application>
  <PresentationFormat>사용자 지정</PresentationFormat>
  <Paragraphs>199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굴림</vt:lpstr>
      <vt:lpstr>Arial</vt:lpstr>
      <vt:lpstr>Wingdings</vt:lpstr>
      <vt:lpstr>나눔고딕 ExtraBold</vt:lpstr>
      <vt:lpstr>나눔스퀘어 Bold</vt:lpstr>
      <vt:lpstr>나눔스퀘어 ExtraBold</vt:lpstr>
      <vt:lpstr>맑은 고딕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Yeon-song</cp:lastModifiedBy>
  <cp:revision>60</cp:revision>
  <dcterms:created xsi:type="dcterms:W3CDTF">2017-05-29T09:12:16Z</dcterms:created>
  <dcterms:modified xsi:type="dcterms:W3CDTF">2018-03-18T16:18:17Z</dcterms:modified>
</cp:coreProperties>
</file>